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1" r:id="rId4"/>
    <p:sldId id="262" r:id="rId5"/>
    <p:sldId id="264" r:id="rId6"/>
    <p:sldId id="274" r:id="rId7"/>
    <p:sldId id="267" r:id="rId8"/>
    <p:sldId id="258" r:id="rId9"/>
    <p:sldId id="260" r:id="rId10"/>
    <p:sldId id="263" r:id="rId11"/>
    <p:sldId id="266" r:id="rId12"/>
    <p:sldId id="273" r:id="rId13"/>
    <p:sldId id="270" r:id="rId14"/>
    <p:sldId id="271" r:id="rId15"/>
    <p:sldId id="272" r:id="rId16"/>
    <p:sldId id="268" r:id="rId17"/>
    <p:sldId id="269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US" sz="2400"/>
            </a:pPr>
            <a:r>
              <a:rPr lang="en-US" sz="2800" dirty="0" smtClean="0"/>
              <a:t>Certificates</a:t>
            </a:r>
            <a:r>
              <a:rPr lang="en-US" sz="2800" baseline="0" dirty="0" smtClean="0"/>
              <a:t> issued in 2016 – MMD Mumbai</a:t>
            </a:r>
            <a:endParaRPr lang="en-US" sz="2800" dirty="0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7426220231645381"/>
          <c:y val="9.6637277734649529E-2"/>
          <c:w val="0.80891822581810302"/>
          <c:h val="0.62780544157332541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NAUTICAL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DCE</c:v>
                </c:pt>
                <c:pt idx="1">
                  <c:v>COC REVAL</c:v>
                </c:pt>
                <c:pt idx="2">
                  <c:v>GMDSS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6065</c:v>
                </c:pt>
                <c:pt idx="1">
                  <c:v>5025</c:v>
                </c:pt>
                <c:pt idx="2">
                  <c:v>6098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ENGINE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DCE</c:v>
                </c:pt>
                <c:pt idx="1">
                  <c:v>COC REVAL</c:v>
                </c:pt>
                <c:pt idx="2">
                  <c:v>GMDSS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7123</c:v>
                </c:pt>
                <c:pt idx="1">
                  <c:v>3616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NOIDA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DCE</c:v>
                </c:pt>
                <c:pt idx="1">
                  <c:v>COC REVAL</c:v>
                </c:pt>
                <c:pt idx="2">
                  <c:v>GMDSS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5155</c:v>
                </c:pt>
                <c:pt idx="1">
                  <c:v>3992</c:v>
                </c:pt>
                <c:pt idx="2">
                  <c:v>3688</c:v>
                </c:pt>
              </c:numCache>
            </c:numRef>
          </c:val>
        </c:ser>
        <c:shape val="cylinder"/>
        <c:axId val="58045184"/>
        <c:axId val="58046720"/>
        <c:axId val="0"/>
      </c:bar3DChart>
      <c:catAx>
        <c:axId val="58045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8046720"/>
        <c:crosses val="autoZero"/>
        <c:auto val="1"/>
        <c:lblAlgn val="ctr"/>
        <c:lblOffset val="100"/>
      </c:catAx>
      <c:valAx>
        <c:axId val="5804672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 dirty="0" smtClean="0"/>
                  <a:t>Number</a:t>
                </a:r>
                <a:r>
                  <a:rPr lang="en-US" baseline="0" dirty="0" smtClean="0"/>
                  <a:t> of certificates issued</a:t>
                </a:r>
                <a:endParaRPr lang="en-US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804518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US"/>
            </a:pPr>
            <a:r>
              <a:rPr lang="en-US"/>
              <a:t>First Mate FG – Oral results comparison - 2016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6686339554777896"/>
          <c:y val="0.10533409443802079"/>
          <c:w val="0.81153166618061634"/>
          <c:h val="0.5295993395361189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Appeared</c:v>
                </c:pt>
              </c:strCache>
            </c:strRef>
          </c:tx>
          <c:dPt>
            <c:idx val="1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5"/>
            <c:spPr>
              <a:solidFill>
                <a:schemeClr val="accent3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Mumbai Navigation</c:v>
                </c:pt>
                <c:pt idx="1">
                  <c:v>Noida Navigation</c:v>
                </c:pt>
                <c:pt idx="2">
                  <c:v>Mumbai Cargo work</c:v>
                </c:pt>
                <c:pt idx="3">
                  <c:v>Noida Cargo work</c:v>
                </c:pt>
                <c:pt idx="4">
                  <c:v>Mumbai Ship Oprn</c:v>
                </c:pt>
                <c:pt idx="5">
                  <c:v>Noida Ship Oprn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627</c:v>
                </c:pt>
                <c:pt idx="1">
                  <c:v>513</c:v>
                </c:pt>
                <c:pt idx="2">
                  <c:v>567</c:v>
                </c:pt>
                <c:pt idx="3">
                  <c:v>424</c:v>
                </c:pt>
                <c:pt idx="4">
                  <c:v>570</c:v>
                </c:pt>
                <c:pt idx="5">
                  <c:v>431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Passed</c:v>
                </c:pt>
              </c:strCache>
            </c:strRef>
          </c:tx>
          <c:dPt>
            <c:idx val="1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3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5"/>
            <c:spPr>
              <a:solidFill>
                <a:schemeClr val="accent4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Mumbai Navigation</c:v>
                </c:pt>
                <c:pt idx="1">
                  <c:v>Noida Navigation</c:v>
                </c:pt>
                <c:pt idx="2">
                  <c:v>Mumbai Cargo work</c:v>
                </c:pt>
                <c:pt idx="3">
                  <c:v>Noida Cargo work</c:v>
                </c:pt>
                <c:pt idx="4">
                  <c:v>Mumbai Ship Oprn</c:v>
                </c:pt>
                <c:pt idx="5">
                  <c:v>Noida Ship Oprn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273</c:v>
                </c:pt>
                <c:pt idx="1">
                  <c:v>137</c:v>
                </c:pt>
                <c:pt idx="2">
                  <c:v>244</c:v>
                </c:pt>
                <c:pt idx="3">
                  <c:v>149</c:v>
                </c:pt>
                <c:pt idx="4">
                  <c:v>281</c:v>
                </c:pt>
                <c:pt idx="5">
                  <c:v>154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Pass %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Mumbai Navigation</c:v>
                </c:pt>
                <c:pt idx="1">
                  <c:v>Noida Navigation</c:v>
                </c:pt>
                <c:pt idx="2">
                  <c:v>Mumbai Cargo work</c:v>
                </c:pt>
                <c:pt idx="3">
                  <c:v>Noida Cargo work</c:v>
                </c:pt>
                <c:pt idx="4">
                  <c:v>Mumbai Ship Oprn</c:v>
                </c:pt>
                <c:pt idx="5">
                  <c:v>Noida Ship Oprn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0.43540669856459363</c:v>
                </c:pt>
                <c:pt idx="1">
                  <c:v>0.26705653021442527</c:v>
                </c:pt>
                <c:pt idx="2">
                  <c:v>0.43033509700176381</c:v>
                </c:pt>
                <c:pt idx="3">
                  <c:v>0.35141509433962315</c:v>
                </c:pt>
                <c:pt idx="4">
                  <c:v>0.49298245614035124</c:v>
                </c:pt>
                <c:pt idx="5">
                  <c:v>0.35730858468677534</c:v>
                </c:pt>
              </c:numCache>
            </c:numRef>
          </c:val>
        </c:ser>
        <c:axId val="115180288"/>
        <c:axId val="115181824"/>
      </c:barChart>
      <c:catAx>
        <c:axId val="1151802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5181824"/>
        <c:crosses val="autoZero"/>
        <c:auto val="1"/>
        <c:lblAlgn val="ctr"/>
        <c:lblOffset val="100"/>
      </c:catAx>
      <c:valAx>
        <c:axId val="1151818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Number of Candidates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51802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US"/>
            </a:pPr>
            <a:r>
              <a:rPr lang="en-US"/>
              <a:t>Second Mate FG – Oral results comparison - 2016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6686339554777901"/>
          <c:y val="0.10533409443802079"/>
          <c:w val="0.81153166618061634"/>
          <c:h val="0.5295993395361189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Appeared</c:v>
                </c:pt>
              </c:strCache>
            </c:strRef>
          </c:tx>
          <c:dPt>
            <c:idx val="2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4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5"/>
            <c:spPr>
              <a:solidFill>
                <a:schemeClr val="accent4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Mumbai Navigation</c:v>
                </c:pt>
                <c:pt idx="1">
                  <c:v>Noida Navigation</c:v>
                </c:pt>
                <c:pt idx="2">
                  <c:v>Mumbai Cargo work</c:v>
                </c:pt>
                <c:pt idx="3">
                  <c:v>Noida Cargo work</c:v>
                </c:pt>
                <c:pt idx="4">
                  <c:v>Mumbai Ship Oprn</c:v>
                </c:pt>
                <c:pt idx="5">
                  <c:v>Noida Ship Oprn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1426</c:v>
                </c:pt>
                <c:pt idx="1">
                  <c:v>903</c:v>
                </c:pt>
                <c:pt idx="2">
                  <c:v>977</c:v>
                </c:pt>
                <c:pt idx="3">
                  <c:v>698</c:v>
                </c:pt>
                <c:pt idx="4">
                  <c:v>1138</c:v>
                </c:pt>
                <c:pt idx="5">
                  <c:v>697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Passed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Mumbai Navigation</c:v>
                </c:pt>
                <c:pt idx="1">
                  <c:v>Noida Navigation</c:v>
                </c:pt>
                <c:pt idx="2">
                  <c:v>Mumbai Cargo work</c:v>
                </c:pt>
                <c:pt idx="3">
                  <c:v>Noida Cargo work</c:v>
                </c:pt>
                <c:pt idx="4">
                  <c:v>Mumbai Ship Oprn</c:v>
                </c:pt>
                <c:pt idx="5">
                  <c:v>Noida Ship Oprn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552</c:v>
                </c:pt>
                <c:pt idx="1">
                  <c:v>309</c:v>
                </c:pt>
                <c:pt idx="2">
                  <c:v>607</c:v>
                </c:pt>
                <c:pt idx="3">
                  <c:v>348</c:v>
                </c:pt>
                <c:pt idx="4">
                  <c:v>608</c:v>
                </c:pt>
                <c:pt idx="5">
                  <c:v>329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Pass %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Mumbai Navigation</c:v>
                </c:pt>
                <c:pt idx="1">
                  <c:v>Noida Navigation</c:v>
                </c:pt>
                <c:pt idx="2">
                  <c:v>Mumbai Cargo work</c:v>
                </c:pt>
                <c:pt idx="3">
                  <c:v>Noida Cargo work</c:v>
                </c:pt>
                <c:pt idx="4">
                  <c:v>Mumbai Ship Oprn</c:v>
                </c:pt>
                <c:pt idx="5">
                  <c:v>Noida Ship Oprn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0.38709677419354893</c:v>
                </c:pt>
                <c:pt idx="1">
                  <c:v>0.34219269102990074</c:v>
                </c:pt>
                <c:pt idx="2">
                  <c:v>0.62128966223132065</c:v>
                </c:pt>
                <c:pt idx="3">
                  <c:v>0.4985673352435534</c:v>
                </c:pt>
                <c:pt idx="4">
                  <c:v>0.53427065026362064</c:v>
                </c:pt>
                <c:pt idx="5">
                  <c:v>0.47202295552367335</c:v>
                </c:pt>
              </c:numCache>
            </c:numRef>
          </c:val>
        </c:ser>
        <c:axId val="116281344"/>
        <c:axId val="116282880"/>
      </c:barChart>
      <c:catAx>
        <c:axId val="1162813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6282880"/>
        <c:crosses val="autoZero"/>
        <c:auto val="1"/>
        <c:lblAlgn val="ctr"/>
        <c:lblOffset val="100"/>
      </c:catAx>
      <c:valAx>
        <c:axId val="1162828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Number of Candidates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62813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31"/>
  <c:chart>
    <c:title>
      <c:tx>
        <c:rich>
          <a:bodyPr/>
          <a:lstStyle/>
          <a:p>
            <a:pPr>
              <a:defRPr lang="en-US"/>
            </a:pPr>
            <a:r>
              <a:rPr lang="en-US"/>
              <a:t>Candidates passed Engineering (FG) Grade COC examination in 2016 – MMD Mumbai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9.9075289199961128E-2"/>
          <c:y val="0.126001968503937"/>
          <c:w val="0.75771094585399068"/>
          <c:h val="0.68913877952755909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Passed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MEO Class I</c:v>
                </c:pt>
                <c:pt idx="1">
                  <c:v>MEO Class II</c:v>
                </c:pt>
                <c:pt idx="2">
                  <c:v>MEO Class IV</c:v>
                </c:pt>
                <c:pt idx="3">
                  <c:v>ETO</c:v>
                </c:pt>
                <c:pt idx="4">
                  <c:v>Extra First Class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308</c:v>
                </c:pt>
                <c:pt idx="1">
                  <c:v>469</c:v>
                </c:pt>
                <c:pt idx="2">
                  <c:v>1079</c:v>
                </c:pt>
                <c:pt idx="3">
                  <c:v>902</c:v>
                </c:pt>
                <c:pt idx="4">
                  <c:v>6</c:v>
                </c:pt>
              </c:numCache>
            </c:numRef>
          </c:val>
        </c:ser>
        <c:overlap val="100"/>
        <c:axId val="116485504"/>
        <c:axId val="116487296"/>
      </c:barChart>
      <c:catAx>
        <c:axId val="11648550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6487296"/>
        <c:crosses val="autoZero"/>
        <c:auto val="1"/>
        <c:lblAlgn val="ctr"/>
        <c:lblOffset val="100"/>
      </c:catAx>
      <c:valAx>
        <c:axId val="1164872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6485504"/>
        <c:crosses val="autoZero"/>
        <c:crossBetween val="between"/>
      </c:valAx>
      <c:dTable>
        <c:showHorzBorder val="1"/>
        <c:showVertBorder val="1"/>
        <c:showOutline val="1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</a:ln>
          <a:effectLst/>
        </c:spPr>
        <c:txPr>
          <a:bodyPr/>
          <a:lstStyle/>
          <a:p>
            <a:pPr rtl="0">
              <a:defRPr lang="en-US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</c:plotArea>
    <c:legend>
      <c:legendPos val="r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31"/>
  <c:chart>
    <c:title>
      <c:tx>
        <c:rich>
          <a:bodyPr/>
          <a:lstStyle/>
          <a:p>
            <a:pPr>
              <a:defRPr lang="en-US"/>
            </a:pPr>
            <a:r>
              <a:rPr lang="en-US" dirty="0"/>
              <a:t>Candidates passed Engineering </a:t>
            </a:r>
            <a:r>
              <a:rPr lang="en-US" dirty="0" smtClean="0"/>
              <a:t>(NCV) </a:t>
            </a:r>
            <a:r>
              <a:rPr lang="en-US" dirty="0"/>
              <a:t>Grade COC examination in 2016 – MMD Mumbai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9.9075289199961128E-2"/>
          <c:y val="0.126001968503937"/>
          <c:w val="0.75771094585399068"/>
          <c:h val="0.68913877952755909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Passed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NCV Class III CEO</c:v>
                </c:pt>
                <c:pt idx="1">
                  <c:v>NCV Class III SEO</c:v>
                </c:pt>
                <c:pt idx="2">
                  <c:v>NCV Class IV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</c:v>
                </c:pt>
                <c:pt idx="1">
                  <c:v>49</c:v>
                </c:pt>
                <c:pt idx="2">
                  <c:v>64</c:v>
                </c:pt>
              </c:numCache>
            </c:numRef>
          </c:val>
        </c:ser>
        <c:overlap val="100"/>
        <c:axId val="116518272"/>
        <c:axId val="116413568"/>
      </c:barChart>
      <c:catAx>
        <c:axId val="11651827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6413568"/>
        <c:crosses val="autoZero"/>
        <c:auto val="1"/>
        <c:lblAlgn val="ctr"/>
        <c:lblOffset val="100"/>
      </c:catAx>
      <c:valAx>
        <c:axId val="1164135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6518272"/>
        <c:crosses val="autoZero"/>
        <c:crossBetween val="between"/>
      </c:valAx>
      <c:dTable>
        <c:showHorzBorder val="1"/>
        <c:showVertBorder val="1"/>
        <c:showOutline val="1"/>
        <c:spPr>
          <a:noFill/>
          <a:ln w="25400" cap="flat" cmpd="sng" algn="ctr">
            <a:solidFill>
              <a:schemeClr val="dk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txPr>
          <a:bodyPr/>
          <a:lstStyle/>
          <a:p>
            <a:pPr rtl="0">
              <a:defRPr lang="en-US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</c:plotArea>
    <c:legend>
      <c:legendPos val="r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US"/>
            </a:pPr>
            <a:r>
              <a:rPr lang="en-US" dirty="0" smtClean="0"/>
              <a:t>Assessment of eligibility to</a:t>
            </a:r>
            <a:r>
              <a:rPr lang="en-US" baseline="0" dirty="0" smtClean="0"/>
              <a:t> appear in COC examinations in 2016 – MMD Mumbai</a:t>
            </a:r>
            <a:endParaRPr lang="en-US" dirty="0"/>
          </a:p>
        </c:rich>
      </c:tx>
      <c:layout/>
    </c:title>
    <c:view3D>
      <c:rotX val="4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Assessment</c:v>
                </c:pt>
              </c:strCache>
            </c:strRef>
          </c:tx>
          <c:dLbls>
            <c:dLbl>
              <c:idx val="6"/>
              <c:layout>
                <c:manualLayout>
                  <c:x val="0.4090297219791979"/>
                  <c:y val="5.2879596946933524E-3"/>
                </c:manualLayout>
              </c:layout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  <c:showCatName val="1"/>
            <c:showPercent val="1"/>
            <c:showLeaderLines val="1"/>
          </c:dLbls>
          <c:cat>
            <c:strRef>
              <c:f>Sheet1!$A$2:$A$8</c:f>
              <c:strCache>
                <c:ptCount val="7"/>
                <c:pt idx="0">
                  <c:v>Second Mate FG</c:v>
                </c:pt>
                <c:pt idx="1">
                  <c:v>1st Mate FG Phase-I</c:v>
                </c:pt>
                <c:pt idx="2">
                  <c:v>1st Mate FG Phase-II</c:v>
                </c:pt>
                <c:pt idx="3">
                  <c:v>Master FG</c:v>
                </c:pt>
                <c:pt idx="4">
                  <c:v>NWKO NCV</c:v>
                </c:pt>
                <c:pt idx="5">
                  <c:v>Mate NCV</c:v>
                </c:pt>
                <c:pt idx="6">
                  <c:v>Master NCV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886</c:v>
                </c:pt>
                <c:pt idx="1">
                  <c:v>341</c:v>
                </c:pt>
                <c:pt idx="2">
                  <c:v>305</c:v>
                </c:pt>
                <c:pt idx="3">
                  <c:v>229</c:v>
                </c:pt>
                <c:pt idx="4">
                  <c:v>142</c:v>
                </c:pt>
                <c:pt idx="5">
                  <c:v>185</c:v>
                </c:pt>
                <c:pt idx="6">
                  <c:v>108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US"/>
            </a:pPr>
            <a:r>
              <a:rPr lang="en-US" dirty="0" smtClean="0"/>
              <a:t>Assessment of eligibility to</a:t>
            </a:r>
            <a:r>
              <a:rPr lang="en-US" baseline="0" dirty="0" smtClean="0"/>
              <a:t> appear in COC examinations in 2016 – MMD </a:t>
            </a:r>
            <a:r>
              <a:rPr lang="en-US" baseline="0" dirty="0" err="1" smtClean="0"/>
              <a:t>Noida</a:t>
            </a:r>
            <a:endParaRPr lang="en-US" dirty="0"/>
          </a:p>
        </c:rich>
      </c:tx>
      <c:layout/>
    </c:title>
    <c:view3D>
      <c:rotX val="4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Assessment</c:v>
                </c:pt>
              </c:strCache>
            </c:strRef>
          </c:tx>
          <c:dLbls>
            <c:dLbl>
              <c:idx val="6"/>
              <c:layout>
                <c:manualLayout>
                  <c:x val="0.40902972197919801"/>
                  <c:y val="5.2879596946933541E-3"/>
                </c:manualLayout>
              </c:layout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  <c:showCatName val="1"/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Second Mate FG</c:v>
                </c:pt>
                <c:pt idx="1">
                  <c:v>1st Mate FG Phase-I</c:v>
                </c:pt>
                <c:pt idx="2">
                  <c:v>1st Mate FG Phase-II</c:v>
                </c:pt>
                <c:pt idx="3">
                  <c:v>Master FG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312</c:v>
                </c:pt>
                <c:pt idx="1">
                  <c:v>433</c:v>
                </c:pt>
                <c:pt idx="2">
                  <c:v>370</c:v>
                </c:pt>
                <c:pt idx="3">
                  <c:v>213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view3D>
      <c:rotX val="10"/>
      <c:rotY val="30"/>
      <c:rAngAx val="1"/>
    </c:view3D>
    <c:plotArea>
      <c:layout>
        <c:manualLayout>
          <c:layoutTarget val="inner"/>
          <c:xMode val="edge"/>
          <c:yMode val="edge"/>
          <c:x val="0.11913701759502285"/>
          <c:y val="2.6774241269221212E-2"/>
          <c:w val="0.74011069796830964"/>
          <c:h val="0.78644347411806714"/>
        </c:manualLayout>
      </c:layout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Mumbai</c:v>
                </c:pt>
              </c:strCache>
            </c:strRef>
          </c:tx>
          <c:dLbls>
            <c:dLbl>
              <c:idx val="0"/>
              <c:layout>
                <c:manualLayout>
                  <c:x val="1.2345679012345699E-2"/>
                  <c:y val="-7.3103861399684694E-3"/>
                </c:manualLayout>
              </c:layout>
              <c:showVal val="1"/>
            </c:dLbl>
            <c:dLbl>
              <c:idx val="1"/>
              <c:layout>
                <c:manualLayout>
                  <c:x val="1.6975308641975339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2345679012345699E-2"/>
                  <c:y val="-8.9348131775704627E-17"/>
                </c:manualLayout>
              </c:layout>
              <c:showVal val="1"/>
            </c:dLbl>
            <c:dLbl>
              <c:idx val="3"/>
              <c:layout>
                <c:manualLayout>
                  <c:x val="1.3888888888888919E-2"/>
                  <c:y val="9.7471815199578343E-3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2000"/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Master FG</c:v>
                </c:pt>
                <c:pt idx="1">
                  <c:v>First Mate FG - Phase I</c:v>
                </c:pt>
                <c:pt idx="2">
                  <c:v>First Mate FG - Phase-II</c:v>
                </c:pt>
                <c:pt idx="3">
                  <c:v>Second Mate FG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274</c:v>
                </c:pt>
                <c:pt idx="1">
                  <c:v>992</c:v>
                </c:pt>
                <c:pt idx="2">
                  <c:v>718</c:v>
                </c:pt>
                <c:pt idx="3">
                  <c:v>1324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Noida</c:v>
                </c:pt>
              </c:strCache>
            </c:strRef>
          </c:tx>
          <c:dLbls>
            <c:dLbl>
              <c:idx val="0"/>
              <c:layout>
                <c:manualLayout>
                  <c:x val="1.2345679012345699E-2"/>
                  <c:y val="-2.4367953799894586E-3"/>
                </c:manualLayout>
              </c:layout>
              <c:showVal val="1"/>
            </c:dLbl>
            <c:dLbl>
              <c:idx val="1"/>
              <c:layout>
                <c:manualLayout>
                  <c:x val="7.7160493827160689E-3"/>
                  <c:y val="-2.4367953799894586E-3"/>
                </c:manualLayout>
              </c:layout>
              <c:showVal val="1"/>
            </c:dLbl>
            <c:dLbl>
              <c:idx val="2"/>
              <c:layout>
                <c:manualLayout>
                  <c:x val="1.2345679012345699E-2"/>
                  <c:y val="-7.3103861399683836E-3"/>
                </c:manualLayout>
              </c:layout>
              <c:showVal val="1"/>
            </c:dLbl>
            <c:dLbl>
              <c:idx val="3"/>
              <c:layout>
                <c:manualLayout>
                  <c:x val="1.3888888888888919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2000"/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Master FG</c:v>
                </c:pt>
                <c:pt idx="1">
                  <c:v>First Mate FG - Phase I</c:v>
                </c:pt>
                <c:pt idx="2">
                  <c:v>First Mate FG - Phase-II</c:v>
                </c:pt>
                <c:pt idx="3">
                  <c:v>Second Mate FG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267</c:v>
                </c:pt>
                <c:pt idx="1">
                  <c:v>748</c:v>
                </c:pt>
                <c:pt idx="2">
                  <c:v>488</c:v>
                </c:pt>
                <c:pt idx="3">
                  <c:v>1389</c:v>
                </c:pt>
              </c:numCache>
            </c:numRef>
          </c:val>
        </c:ser>
        <c:shape val="cylinder"/>
        <c:axId val="104242560"/>
        <c:axId val="104252928"/>
        <c:axId val="0"/>
      </c:bar3DChart>
      <c:catAx>
        <c:axId val="10424256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4252928"/>
        <c:crosses val="autoZero"/>
        <c:auto val="1"/>
        <c:lblAlgn val="ctr"/>
        <c:lblOffset val="100"/>
      </c:catAx>
      <c:valAx>
        <c:axId val="1042529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42425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view3D>
      <c:rotX val="10"/>
      <c:rotY val="30"/>
      <c:rAngAx val="1"/>
    </c:view3D>
    <c:plotArea>
      <c:layout>
        <c:manualLayout>
          <c:layoutTarget val="inner"/>
          <c:xMode val="edge"/>
          <c:yMode val="edge"/>
          <c:x val="0.11913701759502285"/>
          <c:y val="2.6774241269221212E-2"/>
          <c:w val="0.74011069796830964"/>
          <c:h val="0.78644347411806714"/>
        </c:manualLayout>
      </c:layout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Part -B</c:v>
                </c:pt>
              </c:strCache>
            </c:strRef>
          </c:tx>
          <c:dLbls>
            <c:dLbl>
              <c:idx val="0"/>
              <c:layout>
                <c:manualLayout>
                  <c:x val="1.2345679012345708E-2"/>
                  <c:y val="-7.3103861399684694E-3"/>
                </c:manualLayout>
              </c:layout>
              <c:showVal val="1"/>
            </c:dLbl>
            <c:dLbl>
              <c:idx val="1"/>
              <c:layout>
                <c:manualLayout>
                  <c:x val="1.6975308641975353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2345679012345708E-2"/>
                  <c:y val="-8.9348131775704836E-17"/>
                </c:manualLayout>
              </c:layout>
              <c:showVal val="1"/>
            </c:dLbl>
            <c:dLbl>
              <c:idx val="3"/>
              <c:layout>
                <c:manualLayout>
                  <c:x val="1.3888888888888935E-2"/>
                  <c:y val="9.7471815199578343E-3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2000"/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MEO Class I</c:v>
                </c:pt>
                <c:pt idx="1">
                  <c:v>MEO Class II</c:v>
                </c:pt>
                <c:pt idx="2">
                  <c:v>MEO Class IV</c:v>
                </c:pt>
                <c:pt idx="3">
                  <c:v>ETO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775</c:v>
                </c:pt>
                <c:pt idx="1">
                  <c:v>1340</c:v>
                </c:pt>
                <c:pt idx="2">
                  <c:v>1322</c:v>
                </c:pt>
                <c:pt idx="3">
                  <c:v>141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 - A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MEO Class I</c:v>
                </c:pt>
                <c:pt idx="1">
                  <c:v>MEO Class II</c:v>
                </c:pt>
                <c:pt idx="2">
                  <c:v>MEO Class IV</c:v>
                </c:pt>
                <c:pt idx="3">
                  <c:v>ETO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69</c:v>
                </c:pt>
                <c:pt idx="2">
                  <c:v>245</c:v>
                </c:pt>
                <c:pt idx="3">
                  <c:v>0</c:v>
                </c:pt>
              </c:numCache>
            </c:numRef>
          </c:val>
        </c:ser>
        <c:shape val="cylinder"/>
        <c:axId val="104444672"/>
        <c:axId val="104446208"/>
        <c:axId val="0"/>
      </c:bar3DChart>
      <c:catAx>
        <c:axId val="10444467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4446208"/>
        <c:crosses val="autoZero"/>
        <c:auto val="1"/>
        <c:lblAlgn val="ctr"/>
        <c:lblOffset val="100"/>
      </c:catAx>
      <c:valAx>
        <c:axId val="1044462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 dirty="0" smtClean="0"/>
                  <a:t>Number of candidates appeared in</a:t>
                </a:r>
                <a:r>
                  <a:rPr lang="en-US" baseline="0" dirty="0" smtClean="0"/>
                  <a:t> exam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4444672"/>
        <c:crosses val="autoZero"/>
        <c:crossBetween val="between"/>
      </c:valAx>
      <c:dTable>
        <c:showHorzBorder val="1"/>
        <c:showVertBorder val="1"/>
        <c:showOutline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legend>
      <c:legendPos val="r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34"/>
  <c:chart>
    <c:title>
      <c:tx>
        <c:rich>
          <a:bodyPr/>
          <a:lstStyle/>
          <a:p>
            <a:pPr>
              <a:defRPr lang="en-US"/>
            </a:pPr>
            <a:r>
              <a:rPr lang="en-US"/>
              <a:t>Customer feedback analysis - MMD Mumbai in 2016</a:t>
            </a:r>
          </a:p>
        </c:rich>
      </c:tx>
      <c:layout>
        <c:manualLayout>
          <c:xMode val="edge"/>
          <c:yMode val="edge"/>
          <c:x val="0.12821753183629864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33264970350928408"/>
          <c:y val="0.10937240439881724"/>
          <c:w val="0.66735029649071775"/>
          <c:h val="0.59069653476859763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Total feedback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Nautical Certification</c:v>
                </c:pt>
                <c:pt idx="1">
                  <c:v>Engineering Certification</c:v>
                </c:pt>
                <c:pt idx="2">
                  <c:v>Nautical Examination</c:v>
                </c:pt>
                <c:pt idx="3">
                  <c:v>Engineering Examination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4060</c:v>
                </c:pt>
                <c:pt idx="1">
                  <c:v>2268</c:v>
                </c:pt>
                <c:pt idx="2">
                  <c:v>2562</c:v>
                </c:pt>
                <c:pt idx="3">
                  <c:v>2262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Excellent &amp; Very good rating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Nautical Certification</c:v>
                </c:pt>
                <c:pt idx="1">
                  <c:v>Engineering Certification</c:v>
                </c:pt>
                <c:pt idx="2">
                  <c:v>Nautical Examination</c:v>
                </c:pt>
                <c:pt idx="3">
                  <c:v>Engineering Examination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3864</c:v>
                </c:pt>
                <c:pt idx="1">
                  <c:v>2142</c:v>
                </c:pt>
                <c:pt idx="2">
                  <c:v>2335</c:v>
                </c:pt>
                <c:pt idx="3">
                  <c:v>2145</c:v>
                </c:pt>
              </c:numCache>
            </c:numRef>
          </c:val>
        </c:ser>
        <c:gapDepth val="0"/>
        <c:shape val="cylinder"/>
        <c:axId val="110375296"/>
        <c:axId val="110376832"/>
        <c:axId val="0"/>
      </c:bar3DChart>
      <c:catAx>
        <c:axId val="1103752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0376832"/>
        <c:crosses val="autoZero"/>
        <c:auto val="1"/>
        <c:lblAlgn val="ctr"/>
        <c:lblOffset val="100"/>
      </c:catAx>
      <c:valAx>
        <c:axId val="1103768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Number of feedback obtained from Seafarers</a:t>
                </a:r>
              </a:p>
            </c:rich>
          </c:tx>
          <c:layout>
            <c:manualLayout>
              <c:xMode val="edge"/>
              <c:yMode val="edge"/>
              <c:x val="0.10586808593370273"/>
              <c:y val="7.6872213262498809E-2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03752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15"/>
  <c:chart>
    <c:title>
      <c:tx>
        <c:rich>
          <a:bodyPr/>
          <a:lstStyle/>
          <a:p>
            <a:pPr>
              <a:defRPr lang="en-US"/>
            </a:pPr>
            <a:r>
              <a:rPr lang="en-US" dirty="0" smtClean="0"/>
              <a:t>Candidates passed COC exams (FG) in 2016 – MMD Mumbai</a:t>
            </a:r>
            <a:endParaRPr lang="en-US" dirty="0"/>
          </a:p>
        </c:rich>
      </c:tx>
      <c:layout>
        <c:manualLayout>
          <c:xMode val="edge"/>
          <c:yMode val="edge"/>
          <c:x val="0.12002308739185379"/>
          <c:y val="5.2106268300991434E-4"/>
        </c:manualLayout>
      </c:layout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Mumbai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Master FG</c:v>
                </c:pt>
                <c:pt idx="1">
                  <c:v>First Mate FG</c:v>
                </c:pt>
                <c:pt idx="2">
                  <c:v>Second Mate FG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233</c:v>
                </c:pt>
                <c:pt idx="1">
                  <c:v>314</c:v>
                </c:pt>
                <c:pt idx="2">
                  <c:v>599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Noida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Master FG</c:v>
                </c:pt>
                <c:pt idx="1">
                  <c:v>First Mate FG</c:v>
                </c:pt>
                <c:pt idx="2">
                  <c:v>Second Mate FG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179</c:v>
                </c:pt>
                <c:pt idx="1">
                  <c:v>126</c:v>
                </c:pt>
                <c:pt idx="2">
                  <c:v>310</c:v>
                </c:pt>
              </c:numCache>
            </c:numRef>
          </c:val>
        </c:ser>
        <c:gapWidth val="95"/>
        <c:gapDepth val="95"/>
        <c:shape val="cylinder"/>
        <c:axId val="111123840"/>
        <c:axId val="110658688"/>
        <c:axId val="0"/>
      </c:bar3DChart>
      <c:catAx>
        <c:axId val="1111238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0658688"/>
        <c:crosses val="autoZero"/>
        <c:auto val="1"/>
        <c:lblAlgn val="ctr"/>
        <c:lblOffset val="100"/>
      </c:catAx>
      <c:valAx>
        <c:axId val="1106586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 dirty="0" smtClean="0"/>
                  <a:t>Number</a:t>
                </a:r>
                <a:r>
                  <a:rPr lang="en-US" baseline="0" dirty="0" smtClean="0"/>
                  <a:t> of candidates passed</a:t>
                </a:r>
                <a:endParaRPr lang="en-US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11238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4"/>
  <c:chart>
    <c:title>
      <c:tx>
        <c:rich>
          <a:bodyPr/>
          <a:lstStyle/>
          <a:p>
            <a:pPr>
              <a:defRPr lang="en-US"/>
            </a:pPr>
            <a:r>
              <a:rPr lang="en-US" dirty="0" smtClean="0"/>
              <a:t>Candidates passed COC exams (NCV) in 2016 – MMD Mumbai</a:t>
            </a:r>
            <a:endParaRPr lang="en-US" dirty="0"/>
          </a:p>
        </c:rich>
      </c:tx>
      <c:layout>
        <c:manualLayout>
          <c:xMode val="edge"/>
          <c:yMode val="edge"/>
          <c:x val="0.12002308739185379"/>
          <c:y val="5.2106268300991434E-4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Master NCV</c:v>
                </c:pt>
                <c:pt idx="1">
                  <c:v>Chief Mate NCV</c:v>
                </c:pt>
                <c:pt idx="2">
                  <c:v>NWKO NCV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</c:v>
                </c:pt>
                <c:pt idx="1">
                  <c:v>43</c:v>
                </c:pt>
                <c:pt idx="2">
                  <c:v>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Master NCV</c:v>
                </c:pt>
                <c:pt idx="1">
                  <c:v>Chief Mate NCV</c:v>
                </c:pt>
                <c:pt idx="2">
                  <c:v>NWKO NCV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55</c:v>
                </c:pt>
                <c:pt idx="1">
                  <c:v>87</c:v>
                </c:pt>
                <c:pt idx="2">
                  <c:v>90</c:v>
                </c:pt>
              </c:numCache>
            </c:numRef>
          </c:val>
        </c:ser>
        <c:gapWidth val="95"/>
        <c:gapDepth val="95"/>
        <c:shape val="cylinder"/>
        <c:axId val="113060096"/>
        <c:axId val="113070080"/>
        <c:axId val="0"/>
      </c:bar3DChart>
      <c:catAx>
        <c:axId val="1130600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3070080"/>
        <c:crosses val="autoZero"/>
        <c:auto val="1"/>
        <c:lblAlgn val="ctr"/>
        <c:lblOffset val="100"/>
      </c:catAx>
      <c:valAx>
        <c:axId val="1130700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 dirty="0" smtClean="0"/>
                  <a:t>Number</a:t>
                </a:r>
                <a:r>
                  <a:rPr lang="en-US" baseline="0" dirty="0" smtClean="0"/>
                  <a:t> of candidates passed</a:t>
                </a:r>
                <a:endParaRPr lang="en-US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30600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legend>
      <c:legendPos val="t"/>
      <c:layout/>
      <c:txPr>
        <a:bodyPr/>
        <a:lstStyle/>
        <a:p>
          <a:pPr>
            <a:defRPr lang="en-IN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view3D>
      <c:rAngAx val="1"/>
    </c:view3D>
    <c:plotArea>
      <c:layout>
        <c:manualLayout>
          <c:layoutTarget val="inner"/>
          <c:xMode val="edge"/>
          <c:yMode val="edge"/>
          <c:x val="0.14328703703703732"/>
          <c:y val="3.9536268954348336E-2"/>
          <c:w val="0.68059030815592458"/>
          <c:h val="0.69366338218419354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Appeared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Mumbai 2015</c:v>
                </c:pt>
                <c:pt idx="1">
                  <c:v>Mumbai 2016</c:v>
                </c:pt>
                <c:pt idx="2">
                  <c:v>Noida 2016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449</c:v>
                </c:pt>
                <c:pt idx="1">
                  <c:v>330</c:v>
                </c:pt>
                <c:pt idx="2">
                  <c:v>321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Passed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Mumbai 2015</c:v>
                </c:pt>
                <c:pt idx="1">
                  <c:v>Mumbai 2016</c:v>
                </c:pt>
                <c:pt idx="2">
                  <c:v>Noida 2016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197</c:v>
                </c:pt>
                <c:pt idx="1">
                  <c:v>144</c:v>
                </c:pt>
                <c:pt idx="2">
                  <c:v>151</c:v>
                </c:pt>
              </c:numCache>
            </c:numRef>
          </c:val>
        </c:ser>
        <c:dLbls>
          <c:showVal val="1"/>
        </c:dLbls>
        <c:shape val="cylinder"/>
        <c:axId val="115119616"/>
        <c:axId val="115121152"/>
        <c:axId val="0"/>
      </c:bar3DChart>
      <c:catAx>
        <c:axId val="11511961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5121152"/>
        <c:crosses val="autoZero"/>
        <c:auto val="1"/>
        <c:lblAlgn val="ctr"/>
        <c:lblOffset val="100"/>
      </c:catAx>
      <c:valAx>
        <c:axId val="1151211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 dirty="0" smtClean="0"/>
                  <a:t>Number of candidates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15119616"/>
        <c:crosses val="autoZero"/>
        <c:crossBetween val="between"/>
      </c:valAx>
      <c:dTable>
        <c:showHorzBorder val="1"/>
        <c:showVertBorder val="1"/>
        <c:showOutline val="1"/>
        <c:txPr>
          <a:bodyPr/>
          <a:lstStyle/>
          <a:p>
            <a:pPr rtl="0">
              <a:defRPr lang="en-US"/>
            </a:pPr>
            <a:endParaRPr lang="en-US"/>
          </a:p>
        </c:txPr>
      </c:dTable>
    </c:plotArea>
    <c:legend>
      <c:legendPos val="r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0.42593</cdr:x>
      <cdr:y>0.09412</cdr:y>
    </cdr:from>
    <cdr:to>
      <cdr:x>0.50926</cdr:x>
      <cdr:y>0.16641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5200" y="609600"/>
          <a:ext cx="685800" cy="46821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b="1" dirty="0" smtClean="0"/>
            <a:t>95%</a:t>
          </a:r>
          <a:endParaRPr lang="en-US" sz="2000" b="1" dirty="0"/>
        </a:p>
      </cdr:txBody>
    </cdr:sp>
  </cdr:relSizeAnchor>
  <cdr:relSizeAnchor xmlns:cdr="http://schemas.openxmlformats.org/drawingml/2006/chartDrawing">
    <cdr:from>
      <cdr:x>0.75</cdr:x>
      <cdr:y>0.28235</cdr:y>
    </cdr:from>
    <cdr:to>
      <cdr:x>0.83333</cdr:x>
      <cdr:y>0.35464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172200" y="1828800"/>
          <a:ext cx="685800" cy="46821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2000" b="1" dirty="0" smtClean="0"/>
            <a:t>91%</a:t>
          </a:r>
          <a:endParaRPr lang="en-US" sz="2000" b="1" dirty="0"/>
        </a:p>
      </cdr:txBody>
    </cdr:sp>
  </cdr:relSizeAnchor>
  <cdr:relSizeAnchor xmlns:cdr="http://schemas.openxmlformats.org/drawingml/2006/chartDrawing">
    <cdr:from>
      <cdr:x>0.58333</cdr:x>
      <cdr:y>0.30588</cdr:y>
    </cdr:from>
    <cdr:to>
      <cdr:x>0.66667</cdr:x>
      <cdr:y>0.37817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800600" y="1981200"/>
          <a:ext cx="685800" cy="46821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2000" b="1" dirty="0" smtClean="0"/>
            <a:t>94%</a:t>
          </a:r>
          <a:endParaRPr lang="en-US" sz="2000" b="1" dirty="0"/>
        </a:p>
      </cdr:txBody>
    </cdr:sp>
  </cdr:relSizeAnchor>
  <cdr:relSizeAnchor xmlns:cdr="http://schemas.openxmlformats.org/drawingml/2006/chartDrawing">
    <cdr:from>
      <cdr:x>0.90741</cdr:x>
      <cdr:y>0.30588</cdr:y>
    </cdr:from>
    <cdr:to>
      <cdr:x>0.99074</cdr:x>
      <cdr:y>0.37817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467600" y="1981200"/>
          <a:ext cx="685800" cy="46821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2000" b="1" dirty="0" smtClean="0"/>
            <a:t>95%</a:t>
          </a:r>
          <a:endParaRPr lang="en-US" sz="20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F7970-9408-4A59-8601-9DC143FD9CF1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984FB-8BBA-4E8D-8BDE-447B5EFD2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640B-D68C-4CBB-B6FA-617FF3D8433E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B219-630F-43DC-BDBF-06495CA7180F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65F1-E849-4721-9E1D-C571AFE00DFB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D958-C7B5-457D-AC6F-256B71D40FCE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301E-801B-469A-BD0C-09E4E16EEB48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C645-B46A-4925-ABF9-31F4E198F7C1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6CB-3BE4-452D-8333-7E6C15FD1528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5C0F-6AEA-4C3A-81E5-0F90DD4E1035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DCA2-43CF-406E-AFBB-77E449E1D157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1D20-3F79-4BCC-A27B-8A4FE31FE33E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4A73-D41D-4E19-9760-6FE33D3F04AE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FAF72-9381-4EB4-AB8C-BE689B51AE8F}" type="datetime1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/>
          <a:lstStyle/>
          <a:p>
            <a:r>
              <a:rPr lang="en-US" dirty="0" smtClean="0"/>
              <a:t>Statistics of Examination and Certification for the year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743200"/>
            <a:ext cx="6934200" cy="1524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MMD Mumbai and </a:t>
            </a:r>
          </a:p>
          <a:p>
            <a:r>
              <a:rPr lang="en-US" sz="4400" dirty="0" smtClean="0"/>
              <a:t>MMD </a:t>
            </a:r>
            <a:r>
              <a:rPr lang="en-US" sz="4400" dirty="0" err="1" smtClean="0"/>
              <a:t>Noida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NCV grade oral examination – MMD Mumbai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066800"/>
          <a:ext cx="8382002" cy="5029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194"/>
                <a:gridCol w="1089468"/>
                <a:gridCol w="1089468"/>
                <a:gridCol w="1089468"/>
                <a:gridCol w="1089468"/>
                <a:gridCol w="1089468"/>
                <a:gridCol w="1089468"/>
              </a:tblGrid>
              <a:tr h="838201">
                <a:tc rowSpan="2">
                  <a:txBody>
                    <a:bodyPr/>
                    <a:lstStyle/>
                    <a:p>
                      <a:r>
                        <a:rPr lang="en-US" sz="2800" dirty="0" smtClean="0"/>
                        <a:t>Grade</a:t>
                      </a:r>
                      <a:endParaRPr lang="en-US" sz="28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IN" sz="3200" dirty="0" smtClean="0"/>
                        <a:t>2015</a:t>
                      </a:r>
                      <a:endParaRPr lang="en-IN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2016</a:t>
                      </a:r>
                      <a:endParaRPr lang="en-US" sz="3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990600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Appeared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Passed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 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Appeared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Passed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Pass %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Master</a:t>
                      </a:r>
                      <a:r>
                        <a:rPr lang="en-US" sz="2800" baseline="0" dirty="0" smtClean="0"/>
                        <a:t> NCV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/>
                        <a:t>41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58.5%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58.5%</a:t>
                      </a:r>
                      <a:endParaRPr lang="en-US" sz="2800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Mate NCV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39%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52.4%</a:t>
                      </a:r>
                      <a:endParaRPr lang="en-US" sz="2800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NWKO NCV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/>
                        <a:t>33%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211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42.6%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ORAL RESULTS ANALYSIS - 2016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961195"/>
          <a:ext cx="8229600" cy="562565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5506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GRADE</a:t>
                      </a:r>
                      <a:endParaRPr lang="en-US" sz="1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FUNCTION</a:t>
                      </a:r>
                      <a:endParaRPr lang="en-US" sz="1400" b="1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MMD MUMBAI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MMD NOIDA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6339"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APPEARED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PASSED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 %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APPEARED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PASSED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 %</a:t>
                      </a:r>
                      <a:endParaRPr lang="en-US" sz="1400" b="1" dirty="0"/>
                    </a:p>
                  </a:txBody>
                  <a:tcPr anchor="ctr"/>
                </a:tc>
              </a:tr>
              <a:tr h="6213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MASTER FG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ASM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449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197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44%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321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151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47%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 anchor="ctr"/>
                </a:tc>
              </a:tr>
              <a:tr h="576339">
                <a:tc rowSpan="3">
                  <a:txBody>
                    <a:bodyPr/>
                    <a:lstStyle/>
                    <a:p>
                      <a:pPr algn="l"/>
                      <a:endParaRPr lang="en-US" sz="1800" dirty="0" smtClean="0"/>
                    </a:p>
                    <a:p>
                      <a:pPr algn="l"/>
                      <a:endParaRPr lang="en-US" sz="1800" dirty="0" smtClean="0"/>
                    </a:p>
                    <a:p>
                      <a:pPr algn="l"/>
                      <a:r>
                        <a:rPr lang="en-US" sz="1800" dirty="0" smtClean="0"/>
                        <a:t>FIRST MATE FG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NAVIGATION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627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/>
                        <a:t>273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44%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513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137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27%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57633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CARGO</a:t>
                      </a:r>
                      <a:r>
                        <a:rPr lang="en-US" sz="1200" baseline="0" dirty="0" smtClean="0"/>
                        <a:t> WORK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567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244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43%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424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149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35%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8233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SHIP</a:t>
                      </a:r>
                      <a:r>
                        <a:rPr lang="en-US" sz="1200" baseline="0" dirty="0" smtClean="0"/>
                        <a:t> OPERATION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570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281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49%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431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154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36%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576339">
                <a:tc rowSpan="3"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SECOND MATE FG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NAVIGATION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1426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552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39%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903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309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34%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57633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CARGO</a:t>
                      </a:r>
                      <a:r>
                        <a:rPr lang="en-US" sz="1200" baseline="0" dirty="0" smtClean="0"/>
                        <a:t> WORK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977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607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62%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698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348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50%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8233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SHIP OPERATION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/>
                        <a:t>1138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/>
                        <a:t>608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53%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697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329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47%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92875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ORAL RESULTS ANALYSIS - 2015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961195"/>
          <a:ext cx="8229600" cy="562565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5506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GRADE</a:t>
                      </a:r>
                      <a:endParaRPr lang="en-US" sz="1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FUNCTION</a:t>
                      </a:r>
                      <a:endParaRPr lang="en-US" sz="1400" b="1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MMD MUMBAI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MMD NOIDA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6339"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APPEARED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PASSED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 %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APPEARED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PASSED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 %</a:t>
                      </a:r>
                      <a:endParaRPr lang="en-US" sz="1400" b="1" dirty="0"/>
                    </a:p>
                  </a:txBody>
                  <a:tcPr anchor="ctr"/>
                </a:tc>
              </a:tr>
              <a:tr h="6213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MASTER FG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ASM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</a:rPr>
                        <a:t>330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</a:rPr>
                        <a:t>144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44%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j-lt"/>
                      </a:endParaRPr>
                    </a:p>
                  </a:txBody>
                  <a:tcPr anchor="ctr"/>
                </a:tc>
              </a:tr>
              <a:tr h="576339">
                <a:tc rowSpan="3">
                  <a:txBody>
                    <a:bodyPr/>
                    <a:lstStyle/>
                    <a:p>
                      <a:pPr algn="l"/>
                      <a:endParaRPr lang="en-US" sz="1800" dirty="0" smtClean="0"/>
                    </a:p>
                    <a:p>
                      <a:pPr algn="l"/>
                      <a:endParaRPr lang="en-US" sz="1800" dirty="0" smtClean="0"/>
                    </a:p>
                    <a:p>
                      <a:pPr algn="l"/>
                      <a:r>
                        <a:rPr lang="en-US" sz="1800" dirty="0" smtClean="0"/>
                        <a:t>FIRST MATE FG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NAVIGATION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36%</a:t>
                      </a:r>
                    </a:p>
                  </a:txBody>
                  <a:tcPr marL="9525" marR="9525" marT="9525" marB="0" anchor="ctr"/>
                </a:tc>
              </a:tr>
              <a:tr h="57633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CARGO</a:t>
                      </a:r>
                      <a:r>
                        <a:rPr lang="en-US" sz="1200" baseline="0" dirty="0" smtClean="0"/>
                        <a:t> WORK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46%</a:t>
                      </a:r>
                    </a:p>
                  </a:txBody>
                  <a:tcPr marL="9525" marR="9525" marT="9525" marB="0" anchor="ctr"/>
                </a:tc>
              </a:tr>
              <a:tr h="8233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SHIP</a:t>
                      </a:r>
                      <a:r>
                        <a:rPr lang="en-US" sz="1200" baseline="0" dirty="0" smtClean="0"/>
                        <a:t> OPERATION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45%</a:t>
                      </a:r>
                    </a:p>
                  </a:txBody>
                  <a:tcPr marL="9525" marR="9525" marT="9525" marB="0" anchor="ctr"/>
                </a:tc>
              </a:tr>
              <a:tr h="576339">
                <a:tc rowSpan="3"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SECOND MATE FG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NAVIGATION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42%</a:t>
                      </a:r>
                    </a:p>
                  </a:txBody>
                  <a:tcPr marL="9525" marR="9525" marT="9525" marB="0" anchor="ctr"/>
                </a:tc>
              </a:tr>
              <a:tr h="57633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CARGO</a:t>
                      </a:r>
                      <a:r>
                        <a:rPr lang="en-US" sz="1200" baseline="0" dirty="0" smtClean="0"/>
                        <a:t> WORK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58%</a:t>
                      </a:r>
                    </a:p>
                  </a:txBody>
                  <a:tcPr marL="9525" marR="9525" marT="9525" marB="0" anchor="ctr"/>
                </a:tc>
              </a:tr>
              <a:tr h="8233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SHIP OPERATION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92875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Master FG Oral results - Comparison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2296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6019800"/>
          <a:ext cx="6096000" cy="447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8370"/>
                <a:gridCol w="1655704"/>
                <a:gridCol w="1730963"/>
                <a:gridCol w="1730963"/>
              </a:tblGrid>
              <a:tr h="447040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r>
                        <a:rPr lang="en-US" baseline="0" dirty="0" smtClean="0"/>
                        <a:t>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304800"/>
          <a:ext cx="8229600" cy="582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304800"/>
          <a:ext cx="8229600" cy="582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543800" y="5181600"/>
          <a:ext cx="121920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TOTAL</a:t>
                      </a:r>
                      <a:endParaRPr lang="en-US" sz="2000" b="1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2764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543800" y="5181600"/>
          <a:ext cx="1219200" cy="847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</a:tblGrid>
              <a:tr h="38686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TOTAL</a:t>
                      </a:r>
                      <a:endParaRPr lang="en-US" sz="2000" b="1" dirty="0"/>
                    </a:p>
                  </a:txBody>
                  <a:tcPr/>
                </a:tc>
              </a:tr>
              <a:tr h="45133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126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Issued by Mercantile Marine Department Mumbai</a:t>
            </a:r>
            <a:endParaRPr lang="en-IN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305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5562600"/>
          <a:ext cx="7162800" cy="365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95400"/>
                <a:gridCol w="1981200"/>
                <a:gridCol w="1905000"/>
                <a:gridCol w="198120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18343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12633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9786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0" y="4114800"/>
          <a:ext cx="1143000" cy="18457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430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TOTAL</a:t>
                      </a:r>
                      <a:endParaRPr lang="en-US" sz="1800" b="1" dirty="0"/>
                    </a:p>
                  </a:txBody>
                  <a:tcPr/>
                </a:tc>
              </a:tr>
              <a:tr h="3663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17188</a:t>
                      </a:r>
                      <a:endParaRPr lang="en-US" sz="1800" b="1" dirty="0"/>
                    </a:p>
                  </a:txBody>
                  <a:tcPr/>
                </a:tc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10739</a:t>
                      </a:r>
                      <a:endParaRPr lang="en-US" sz="1800" b="1" dirty="0"/>
                    </a:p>
                  </a:txBody>
                  <a:tcPr/>
                </a:tc>
              </a:tr>
              <a:tr h="3663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12835</a:t>
                      </a:r>
                      <a:endParaRPr lang="en-US" sz="1800" b="1" dirty="0"/>
                    </a:p>
                  </a:txBody>
                  <a:tcPr/>
                </a:tc>
              </a:tr>
              <a:tr h="36634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40762</a:t>
                      </a:r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6324600"/>
          <a:ext cx="60960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Number of</a:t>
                      </a:r>
                      <a:r>
                        <a:rPr lang="en-US" baseline="0" dirty="0" smtClean="0"/>
                        <a:t> assessments done in Nautical side - 2196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6324600"/>
          <a:ext cx="60960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Number of</a:t>
                      </a:r>
                      <a:r>
                        <a:rPr lang="en-US" baseline="0" dirty="0" smtClean="0"/>
                        <a:t> assessments done in Nautical side - 1328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Total number of candidates appeared in Written examination in 2016 - </a:t>
            </a:r>
            <a:br>
              <a:rPr lang="en-US" sz="2400" dirty="0" smtClean="0"/>
            </a:br>
            <a:r>
              <a:rPr lang="en-US" sz="2400" dirty="0" smtClean="0"/>
              <a:t>MMD Mumbai and </a:t>
            </a:r>
            <a:r>
              <a:rPr lang="en-US" sz="2400" dirty="0" err="1" smtClean="0"/>
              <a:t>Noida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5943600"/>
          <a:ext cx="7543801" cy="3962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21556"/>
                <a:gridCol w="1257300"/>
                <a:gridCol w="1414463"/>
                <a:gridCol w="1414463"/>
                <a:gridCol w="1257300"/>
                <a:gridCol w="11787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541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1206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2713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= 6200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Total number of candidates appeared in Written examination in 2016 - </a:t>
            </a:r>
            <a:br>
              <a:rPr lang="en-US" sz="2400" dirty="0" smtClean="0"/>
            </a:br>
            <a:r>
              <a:rPr lang="en-US" sz="2400" dirty="0" smtClean="0"/>
              <a:t>MMD Mumbai - Engineering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1"/>
          <a:ext cx="8229600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1" y="5867400"/>
          <a:ext cx="7315199" cy="4724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812800"/>
                <a:gridCol w="1256145"/>
                <a:gridCol w="1256145"/>
                <a:gridCol w="1330036"/>
                <a:gridCol w="1256145"/>
                <a:gridCol w="1403928"/>
              </a:tblGrid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775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1409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1567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141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= 3892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MMD Mumbai/AKA/14032017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6019800"/>
          <a:ext cx="8001000" cy="447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00125"/>
                <a:gridCol w="2000250"/>
                <a:gridCol w="1923317"/>
                <a:gridCol w="1846385"/>
                <a:gridCol w="1230923"/>
              </a:tblGrid>
              <a:tr h="4470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1761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0" y="4724400"/>
          <a:ext cx="1219200" cy="1295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19200"/>
              </a:tblGrid>
              <a:tr h="51065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</a:tr>
              <a:tr h="41027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615</a:t>
                      </a:r>
                      <a:endParaRPr lang="en-US" b="1" dirty="0"/>
                    </a:p>
                  </a:txBody>
                  <a:tcPr/>
                </a:tc>
              </a:tr>
              <a:tr h="37447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1146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543800" y="5208616"/>
          <a:ext cx="1371600" cy="120075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71600"/>
              </a:tblGrid>
              <a:tr h="4082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</a:tr>
              <a:tr h="32670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180</a:t>
                      </a:r>
                      <a:endParaRPr lang="en-US" sz="2000" b="1" dirty="0"/>
                    </a:p>
                  </a:txBody>
                  <a:tcPr/>
                </a:tc>
              </a:tr>
              <a:tr h="37164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232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895600" cy="365125"/>
          </a:xfrm>
        </p:spPr>
        <p:txBody>
          <a:bodyPr/>
          <a:lstStyle/>
          <a:p>
            <a:r>
              <a:rPr lang="en-US" dirty="0" smtClean="0"/>
              <a:t>MMD Mumbai/AKA/14032017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570</Words>
  <Application>Microsoft Office PowerPoint</Application>
  <PresentationFormat>On-screen Show (4:3)</PresentationFormat>
  <Paragraphs>282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Statistics of Examination and Certification for the year 2016</vt:lpstr>
      <vt:lpstr>Slide 2</vt:lpstr>
      <vt:lpstr>Slide 3</vt:lpstr>
      <vt:lpstr>Slide 4</vt:lpstr>
      <vt:lpstr>Total number of candidates appeared in Written examination in 2016 -  MMD Mumbai and Noida</vt:lpstr>
      <vt:lpstr>Total number of candidates appeared in Written examination in 2016 -  MMD Mumbai - Engineering</vt:lpstr>
      <vt:lpstr>Slide 7</vt:lpstr>
      <vt:lpstr>Slide 8</vt:lpstr>
      <vt:lpstr>Slide 9</vt:lpstr>
      <vt:lpstr>NCV grade oral examination – MMD Mumbai</vt:lpstr>
      <vt:lpstr>ORAL RESULTS ANALYSIS - 2016</vt:lpstr>
      <vt:lpstr>ORAL RESULTS ANALYSIS - 2015</vt:lpstr>
      <vt:lpstr>Master FG Oral results - Comparison</vt:lpstr>
      <vt:lpstr>Slide 14</vt:lpstr>
      <vt:lpstr>Slide 15</vt:lpstr>
      <vt:lpstr>Slide 16</vt:lpstr>
      <vt:lpstr>Slide 17</vt:lpstr>
      <vt:lpstr>Issued by Mercantile Marine Department Mumbai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- 2016</dc:title>
  <dc:creator>User</dc:creator>
  <cp:lastModifiedBy>Admin</cp:lastModifiedBy>
  <cp:revision>67</cp:revision>
  <dcterms:created xsi:type="dcterms:W3CDTF">2006-08-16T00:00:00Z</dcterms:created>
  <dcterms:modified xsi:type="dcterms:W3CDTF">2017-04-17T05:39:07Z</dcterms:modified>
</cp:coreProperties>
</file>